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https://thepythoncode.com/article/write-a-keylogger-python" TargetMode="External" Type="http://schemas.openxmlformats.org/officeDocument/2006/relationships/hyperlink"/><Relationship Id="rId11" Target="https://www.python.org/doc/" TargetMode="External" Type="http://schemas.openxmlformats.org/officeDocument/2006/relationships/hyperlink"/><Relationship Id="rId12" Target="https://docs.python.org/3/library/tkinter.html" TargetMode="External" Type="http://schemas.openxmlformats.org/officeDocument/2006/relationships/hyperlink"/><Relationship Id="rId13" Target="https://pynput.readthedocs.io/en/latest/" TargetMode="External" Type="http://schemas.openxmlformats.org/officeDocument/2006/relationships/hyperlink"/><Relationship Id="rId14" Target="https://docs.python.org/3/library/json.htm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https://www.geeksforgeeks.org/design-a-keylogger-in-python"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jpeg" Type="http://schemas.openxmlformats.org/officeDocument/2006/relationships/image"/><Relationship Id="rId11" Target="../media/image12.jpe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Freeform 7" id="7"/>
          <p:cNvSpPr/>
          <p:nvPr/>
        </p:nvSpPr>
        <p:spPr>
          <a:xfrm flipH="false" flipV="false" rot="0">
            <a:off x="669801" y="4628646"/>
            <a:ext cx="16948404" cy="5007198"/>
          </a:xfrm>
          <a:custGeom>
            <a:avLst/>
            <a:gdLst/>
            <a:ahLst/>
            <a:cxnLst/>
            <a:rect r="r" b="b" t="t" l="l"/>
            <a:pathLst>
              <a:path h="5007198" w="16948404">
                <a:moveTo>
                  <a:pt x="0" y="0"/>
                </a:moveTo>
                <a:lnTo>
                  <a:pt x="16948404" y="0"/>
                </a:lnTo>
                <a:lnTo>
                  <a:pt x="16948404" y="5007198"/>
                </a:lnTo>
                <a:lnTo>
                  <a:pt x="0" y="500719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2130102" y="2568623"/>
            <a:ext cx="13533120" cy="1584777"/>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a:t>
            </a:r>
          </a:p>
        </p:txBody>
      </p:sp>
      <p:sp>
        <p:nvSpPr>
          <p:cNvPr name="TextBox 9" id="9"/>
          <p:cNvSpPr txBox="true"/>
          <p:nvPr/>
        </p:nvSpPr>
        <p:spPr>
          <a:xfrm rot="0">
            <a:off x="-403233" y="1406702"/>
            <a:ext cx="18907092" cy="97622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0" id="10"/>
          <p:cNvSpPr txBox="true"/>
          <p:nvPr/>
        </p:nvSpPr>
        <p:spPr>
          <a:xfrm rot="0">
            <a:off x="4767734" y="6791917"/>
            <a:ext cx="11787394" cy="9810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Hemalatha.N - GTEC - IT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70354"/>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Result</a:t>
            </a:r>
          </a:p>
        </p:txBody>
      </p:sp>
      <p:sp>
        <p:nvSpPr>
          <p:cNvPr name="TextBox 8" id="8"/>
          <p:cNvSpPr txBox="true"/>
          <p:nvPr/>
        </p:nvSpPr>
        <p:spPr>
          <a:xfrm rot="0">
            <a:off x="963228" y="1922559"/>
            <a:ext cx="16361543" cy="6994746"/>
          </a:xfrm>
          <a:prstGeom prst="rect">
            <a:avLst/>
          </a:prstGeom>
        </p:spPr>
        <p:txBody>
          <a:bodyPr anchor="t" rtlCol="false" tIns="0" lIns="0" bIns="0" rIns="0">
            <a:spAutoFit/>
          </a:bodyPr>
          <a:lstStyle/>
          <a:p>
            <a:pPr algn="l">
              <a:lnSpc>
                <a:spcPts val="3168"/>
              </a:lnSpc>
            </a:pPr>
            <a:r>
              <a:rPr lang="en-US" sz="2400">
                <a:solidFill>
                  <a:srgbClr val="0D0D0D"/>
                </a:solidFill>
                <a:latin typeface="Arimo"/>
              </a:rPr>
              <a:t>Attached are the screenshots showcasing the execution of the keylogger system:</a:t>
            </a: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4752"/>
              </a:lnSpc>
            </a:pPr>
            <a:r>
              <a:rPr lang="en-US" sz="3600" spc="-28">
                <a:solidFill>
                  <a:srgbClr val="404040"/>
                </a:solidFill>
                <a:latin typeface="Zen Maru Gothic"/>
              </a:rPr>
              <a:t>										</a:t>
            </a:r>
          </a:p>
          <a:p>
            <a:pPr algn="l">
              <a:lnSpc>
                <a:spcPts val="3168"/>
              </a:lnSpc>
            </a:pPr>
          </a:p>
        </p:txBody>
      </p:sp>
      <p:grpSp>
        <p:nvGrpSpPr>
          <p:cNvPr name="Group 9" id="9"/>
          <p:cNvGrpSpPr/>
          <p:nvPr/>
        </p:nvGrpSpPr>
        <p:grpSpPr>
          <a:xfrm rot="0">
            <a:off x="1713976" y="3481675"/>
            <a:ext cx="4051824" cy="4026259"/>
            <a:chOff x="0" y="0"/>
            <a:chExt cx="5402432" cy="5368345"/>
          </a:xfrm>
        </p:grpSpPr>
        <p:sp>
          <p:nvSpPr>
            <p:cNvPr name="Freeform 10" id="10"/>
            <p:cNvSpPr/>
            <p:nvPr/>
          </p:nvSpPr>
          <p:spPr>
            <a:xfrm flipH="false" flipV="false" rot="0">
              <a:off x="0" y="0"/>
              <a:ext cx="5402453" cy="5368290"/>
            </a:xfrm>
            <a:custGeom>
              <a:avLst/>
              <a:gdLst/>
              <a:ahLst/>
              <a:cxnLst/>
              <a:rect r="r" b="b" t="t" l="l"/>
              <a:pathLst>
                <a:path h="5368290" w="5402453">
                  <a:moveTo>
                    <a:pt x="0" y="0"/>
                  </a:moveTo>
                  <a:lnTo>
                    <a:pt x="5402453" y="0"/>
                  </a:lnTo>
                  <a:lnTo>
                    <a:pt x="5402453" y="5368290"/>
                  </a:lnTo>
                  <a:lnTo>
                    <a:pt x="0" y="5368290"/>
                  </a:lnTo>
                  <a:lnTo>
                    <a:pt x="0" y="0"/>
                  </a:lnTo>
                  <a:close/>
                </a:path>
              </a:pathLst>
            </a:custGeom>
            <a:blipFill>
              <a:blip r:embed="rId9"/>
              <a:stretch>
                <a:fillRect l="-523" t="0" r="-523" b="-1"/>
              </a:stretch>
            </a:blipFill>
          </p:spPr>
        </p:sp>
      </p:grpSp>
      <p:grpSp>
        <p:nvGrpSpPr>
          <p:cNvPr name="Group 11" id="11"/>
          <p:cNvGrpSpPr/>
          <p:nvPr/>
        </p:nvGrpSpPr>
        <p:grpSpPr>
          <a:xfrm rot="0">
            <a:off x="6513948" y="3572454"/>
            <a:ext cx="3900053" cy="3888997"/>
            <a:chOff x="0" y="0"/>
            <a:chExt cx="5200071" cy="5185329"/>
          </a:xfrm>
        </p:grpSpPr>
        <p:sp>
          <p:nvSpPr>
            <p:cNvPr name="Freeform 12" id="12"/>
            <p:cNvSpPr/>
            <p:nvPr/>
          </p:nvSpPr>
          <p:spPr>
            <a:xfrm flipH="false" flipV="false" rot="0">
              <a:off x="0" y="0"/>
              <a:ext cx="5200015" cy="5185283"/>
            </a:xfrm>
            <a:custGeom>
              <a:avLst/>
              <a:gdLst/>
              <a:ahLst/>
              <a:cxnLst/>
              <a:rect r="r" b="b" t="t" l="l"/>
              <a:pathLst>
                <a:path h="5185283" w="5200015">
                  <a:moveTo>
                    <a:pt x="0" y="0"/>
                  </a:moveTo>
                  <a:lnTo>
                    <a:pt x="5200015" y="0"/>
                  </a:lnTo>
                  <a:lnTo>
                    <a:pt x="5200015" y="5185283"/>
                  </a:lnTo>
                  <a:lnTo>
                    <a:pt x="0" y="5185283"/>
                  </a:lnTo>
                  <a:lnTo>
                    <a:pt x="0" y="0"/>
                  </a:lnTo>
                  <a:close/>
                </a:path>
              </a:pathLst>
            </a:custGeom>
            <a:blipFill>
              <a:blip r:embed="rId10"/>
              <a:stretch>
                <a:fillRect l="-202" t="0" r="-203" b="0"/>
              </a:stretch>
            </a:blipFill>
          </p:spPr>
        </p:sp>
      </p:grpSp>
      <p:grpSp>
        <p:nvGrpSpPr>
          <p:cNvPr name="Group 13" id="13"/>
          <p:cNvGrpSpPr/>
          <p:nvPr/>
        </p:nvGrpSpPr>
        <p:grpSpPr>
          <a:xfrm rot="0">
            <a:off x="11439060" y="3457781"/>
            <a:ext cx="4364184" cy="4000502"/>
            <a:chOff x="0" y="0"/>
            <a:chExt cx="5818912" cy="5334003"/>
          </a:xfrm>
        </p:grpSpPr>
        <p:sp>
          <p:nvSpPr>
            <p:cNvPr name="Freeform 14" id="14"/>
            <p:cNvSpPr/>
            <p:nvPr/>
          </p:nvSpPr>
          <p:spPr>
            <a:xfrm flipH="false" flipV="false" rot="0">
              <a:off x="0" y="0"/>
              <a:ext cx="5818886" cy="5334000"/>
            </a:xfrm>
            <a:custGeom>
              <a:avLst/>
              <a:gdLst/>
              <a:ahLst/>
              <a:cxnLst/>
              <a:rect r="r" b="b" t="t" l="l"/>
              <a:pathLst>
                <a:path h="5334000" w="5818886">
                  <a:moveTo>
                    <a:pt x="0" y="0"/>
                  </a:moveTo>
                  <a:lnTo>
                    <a:pt x="5818886" y="0"/>
                  </a:lnTo>
                  <a:lnTo>
                    <a:pt x="5818886" y="5334000"/>
                  </a:lnTo>
                  <a:lnTo>
                    <a:pt x="0" y="5334000"/>
                  </a:lnTo>
                  <a:lnTo>
                    <a:pt x="0" y="0"/>
                  </a:lnTo>
                  <a:close/>
                </a:path>
              </a:pathLst>
            </a:custGeom>
            <a:blipFill>
              <a:blip r:embed="rId11"/>
              <a:stretch>
                <a:fillRect l="0" t="0" r="0" b="0"/>
              </a:stretch>
            </a:blipFill>
          </p:spPr>
        </p:sp>
      </p:grpSp>
      <p:sp>
        <p:nvSpPr>
          <p:cNvPr name="TextBox 15" id="15"/>
          <p:cNvSpPr txBox="true"/>
          <p:nvPr/>
        </p:nvSpPr>
        <p:spPr>
          <a:xfrm rot="0">
            <a:off x="2040626" y="8026842"/>
            <a:ext cx="3519434" cy="769620"/>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before starting)</a:t>
            </a:r>
          </a:p>
        </p:txBody>
      </p:sp>
      <p:sp>
        <p:nvSpPr>
          <p:cNvPr name="TextBox 16" id="16"/>
          <p:cNvSpPr txBox="true"/>
          <p:nvPr/>
        </p:nvSpPr>
        <p:spPr>
          <a:xfrm rot="0">
            <a:off x="6828212" y="8028931"/>
            <a:ext cx="3271522" cy="769619"/>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after starting)</a:t>
            </a:r>
          </a:p>
        </p:txBody>
      </p:sp>
      <p:sp>
        <p:nvSpPr>
          <p:cNvPr name="TextBox 17" id="17"/>
          <p:cNvSpPr txBox="true"/>
          <p:nvPr/>
        </p:nvSpPr>
        <p:spPr>
          <a:xfrm rot="0">
            <a:off x="11750038" y="8026842"/>
            <a:ext cx="2928621" cy="416391"/>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(Log File)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70354"/>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Conclusion</a:t>
            </a:r>
          </a:p>
        </p:txBody>
      </p:sp>
      <p:sp>
        <p:nvSpPr>
          <p:cNvPr name="TextBox 8" id="8"/>
          <p:cNvSpPr txBox="true"/>
          <p:nvPr/>
        </p:nvSpPr>
        <p:spPr>
          <a:xfrm rot="0">
            <a:off x="963228" y="1903509"/>
            <a:ext cx="16361543" cy="7013796"/>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In conclusion, the development and implementation of the keylogger system present a significant advancement in enhancing cybersecurity measures and monitoring user activity. Through continuous monitoring and logging of keystrokes, the system provides valuable insights into user behavior, aiding in threat detection and forensic analysis. The intuitive user interface facilitates seamless interaction and configuration, empowering users with control over logging operations. With robust anomaly detection capabilities and comprehensive record-keeping, the keylogger system offers a proactive approach to cybersecurity, mitigating risks associated with unauthorized access and malicious activities. Overall, the keylogger system serves as a valuable tool for bolstering security measures and safeguarding sensitive information in both personal and organizational settings.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1903509"/>
            <a:ext cx="16361543" cy="7013796"/>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Looking ahead, the keylogger system holds promise for further enhancements and expansions to address evolving cybersecurity challenges. Future iterations could incorporate advanced machine learning algorithms to improve anomaly detection and recognize complex patterns indicative of suspicious behavior. Additionally, integration with cloud-based platforms could enable centralized logging and analysis, facilitating real-time threat intelligence and proactive incident response. Moreover, enhancing compatibility with emerging technologies such as Internet of Things (IoT) devices and mobile platforms would extend the system's reach and effectiveness in diverse environments. Collaborative efforts with cybersecurity experts and industry stakeholders can foster innovation and refinement, ensuring the keylogger system remains at the forefront of cybersecurity defense strategies. Ultimately, continued research and development efforts will propel the keylogger system towards greater resilience and adaptability in safeguarding against evolving cyber threats.</a:t>
            </a:r>
          </a:p>
          <a:p>
            <a:pPr algn="l">
              <a:lnSpc>
                <a:spcPts val="3960"/>
              </a:lnSpc>
            </a:pPr>
          </a:p>
        </p:txBody>
      </p:sp>
      <p:sp>
        <p:nvSpPr>
          <p:cNvPr name="TextBox 8" id="8"/>
          <p:cNvSpPr txBox="true"/>
          <p:nvPr/>
        </p:nvSpPr>
        <p:spPr>
          <a:xfrm rot="0">
            <a:off x="894945" y="1350808"/>
            <a:ext cx="16361544" cy="665904"/>
          </a:xfrm>
          <a:prstGeom prst="rect">
            <a:avLst/>
          </a:prstGeom>
        </p:spPr>
        <p:txBody>
          <a:bodyPr anchor="t" rtlCol="false" tIns="0" lIns="0" bIns="0" rIns="0">
            <a:spAutoFit/>
          </a:bodyPr>
          <a:lstStyle/>
          <a:p>
            <a:pPr algn="l">
              <a:lnSpc>
                <a:spcPts val="5472"/>
              </a:lnSpc>
            </a:pPr>
            <a:r>
              <a:rPr lang="en-US" sz="5700">
                <a:solidFill>
                  <a:srgbClr val="1CADE4"/>
                </a:solidFill>
                <a:latin typeface="Arial Bold"/>
              </a:rPr>
              <a:t>Future scope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32254"/>
            <a:ext cx="16361544" cy="97070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References</a:t>
            </a:r>
          </a:p>
        </p:txBody>
      </p:sp>
      <p:sp>
        <p:nvSpPr>
          <p:cNvPr name="TextBox 8" id="8"/>
          <p:cNvSpPr txBox="true"/>
          <p:nvPr/>
        </p:nvSpPr>
        <p:spPr>
          <a:xfrm rot="0">
            <a:off x="963228" y="2017809"/>
            <a:ext cx="16361543" cy="6899496"/>
          </a:xfrm>
          <a:prstGeom prst="rect">
            <a:avLst/>
          </a:prstGeom>
        </p:spPr>
        <p:txBody>
          <a:bodyPr anchor="t" rtlCol="false" tIns="0" lIns="0" bIns="0" rIns="0">
            <a:spAutoFit/>
          </a:bodyPr>
          <a:lstStyle/>
          <a:p>
            <a:pPr algn="l">
              <a:lnSpc>
                <a:spcPts val="2494"/>
              </a:lnSpc>
            </a:pPr>
          </a:p>
          <a:p>
            <a:pPr algn="l" marL="443389" indent="-147796" lvl="2">
              <a:lnSpc>
                <a:spcPts val="2494"/>
              </a:lnSpc>
              <a:buFont typeface="Arial"/>
              <a:buChar char="⚬"/>
            </a:pPr>
            <a:r>
              <a:rPr lang="en-US" sz="2100" spc="-17">
                <a:solidFill>
                  <a:srgbClr val="404040"/>
                </a:solidFill>
                <a:latin typeface="Zen Maru Gothic"/>
              </a:rPr>
              <a:t>GeeksforGeeks. (n.d.). Design a Keylogger in Python. Retrieved from </a:t>
            </a:r>
            <a:r>
              <a:rPr lang="en-US" sz="2100" spc="-17" u="sng">
                <a:solidFill>
                  <a:srgbClr val="0000FF"/>
                </a:solidFill>
                <a:latin typeface="Zen Maru Gothic"/>
                <a:hlinkClick r:id="rId9" tooltip="https://www.geeksforgeeks.org/design-a-keylogger-in-python"/>
              </a:rPr>
              <a:t>https://www.geeksforgeeks.org/design-a-keylogger-in-python</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ThePythonCode. (n.d.). Write a Keylogger in Python. Retrieved from </a:t>
            </a:r>
            <a:r>
              <a:rPr lang="en-US" sz="2100" spc="-17" u="sng">
                <a:solidFill>
                  <a:srgbClr val="0000FF"/>
                </a:solidFill>
                <a:latin typeface="Zen Maru Gothic"/>
                <a:hlinkClick r:id="rId10" tooltip="https://thepythoncode.com/article/write-a-keylogger-python"/>
              </a:rPr>
              <a:t>https://thepythoncode.com/article/write-a-keylogger-python</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 Python Documentation. (n.d.). Retrieved from </a:t>
            </a:r>
            <a:r>
              <a:rPr lang="en-US" sz="2100" spc="-17" u="sng">
                <a:solidFill>
                  <a:srgbClr val="0000FF"/>
                </a:solidFill>
                <a:latin typeface="Zen Maru Gothic"/>
                <a:hlinkClick r:id="rId11" tooltip="https://www.python.org/doc/"/>
              </a:rPr>
              <a:t>https://www.python.org/doc/</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Tkinter Documentation. (n.d.). Retrieved from </a:t>
            </a:r>
            <a:r>
              <a:rPr lang="en-US" sz="2100" spc="-17" u="sng">
                <a:solidFill>
                  <a:srgbClr val="0000FF"/>
                </a:solidFill>
                <a:latin typeface="Zen Maru Gothic"/>
                <a:hlinkClick r:id="rId12" tooltip="https://docs.python.org/3/library/tkinter.html"/>
              </a:rPr>
              <a:t>https://docs.python.org/3/library/tkinter.html</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 Pynput Documentation. (n.d.). Retrieved from </a:t>
            </a:r>
            <a:r>
              <a:rPr lang="en-US" sz="2100" spc="-17" u="sng">
                <a:solidFill>
                  <a:srgbClr val="0000FF"/>
                </a:solidFill>
                <a:latin typeface="Zen Maru Gothic"/>
                <a:hlinkClick r:id="rId13" tooltip="https://pynput.readthedocs.io/en/latest/"/>
              </a:rPr>
              <a:t>https://pynput.readthedocs.io/en/latest/</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JSON Documentation. (n.d.). Retrieved from </a:t>
            </a:r>
            <a:r>
              <a:rPr lang="en-US" sz="2100" spc="-17" u="sng">
                <a:solidFill>
                  <a:srgbClr val="0000FF"/>
                </a:solidFill>
                <a:latin typeface="Zen Maru Gothic"/>
                <a:hlinkClick r:id="rId14" tooltip="https://docs.python.org/3/library/json.html"/>
              </a:rPr>
              <a:t>https://docs.python.org/3/library/json.html</a:t>
            </a:r>
          </a:p>
          <a:p>
            <a:pPr algn="l" marL="443389" indent="-147796" lvl="2">
              <a:lnSpc>
                <a:spcPts val="2494"/>
              </a:lnSpc>
            </a:pPr>
          </a:p>
          <a:p>
            <a:pPr algn="l" marL="443389" indent="-147796" lvl="2">
              <a:lnSpc>
                <a:spcPts val="2494"/>
              </a:lnSpc>
              <a:buFont typeface="Arial"/>
              <a:buChar char="⚬"/>
            </a:pPr>
            <a:r>
              <a:rPr lang="en-US" sz="2100" spc="-17">
                <a:solidFill>
                  <a:srgbClr val="404040"/>
                </a:solidFill>
                <a:latin typeface="Zen Maru Gothic"/>
              </a:rPr>
              <a:t> Various online tutorials and forums for Python programming and cybersecurity practices.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2286001" y="4023597"/>
            <a:ext cx="13765236" cy="2068354"/>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1365800" y="711972"/>
            <a:ext cx="15590520" cy="2068354"/>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8" id="8"/>
          <p:cNvSpPr txBox="true"/>
          <p:nvPr/>
        </p:nvSpPr>
        <p:spPr>
          <a:xfrm rot="0">
            <a:off x="1348740" y="2283627"/>
            <a:ext cx="16345650" cy="795765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633413" indent="-211138" lvl="2">
              <a:lnSpc>
                <a:spcPts val="3960"/>
              </a:lnSpc>
              <a:buFont typeface="Arial"/>
              <a:buChar char="⚬"/>
            </a:pPr>
            <a:r>
              <a:rPr lang="en-US" sz="3000">
                <a:solidFill>
                  <a:srgbClr val="404040"/>
                </a:solidFill>
                <a:latin typeface="Arial Bold"/>
              </a:rPr>
              <a:t>Problem Statement </a:t>
            </a:r>
          </a:p>
          <a:p>
            <a:pPr algn="l" marL="633413" indent="-211138" lvl="2">
              <a:lnSpc>
                <a:spcPts val="3960"/>
              </a:lnSpc>
              <a:buFont typeface="Arial"/>
              <a:buChar char="⚬"/>
            </a:pPr>
            <a:r>
              <a:rPr lang="en-US" sz="3000">
                <a:solidFill>
                  <a:srgbClr val="404040"/>
                </a:solidFill>
                <a:latin typeface="Arial Bold"/>
              </a:rPr>
              <a:t>Proposed System/Solution</a:t>
            </a:r>
          </a:p>
          <a:p>
            <a:pPr algn="l" marL="633413" indent="-211138" lvl="2">
              <a:lnSpc>
                <a:spcPts val="3960"/>
              </a:lnSpc>
              <a:buFont typeface="Arial"/>
              <a:buChar char="⚬"/>
            </a:pPr>
            <a:r>
              <a:rPr lang="en-US" sz="3000">
                <a:solidFill>
                  <a:srgbClr val="404040"/>
                </a:solidFill>
                <a:latin typeface="Arial Bold"/>
              </a:rPr>
              <a:t>System Development Approach </a:t>
            </a:r>
          </a:p>
          <a:p>
            <a:pPr algn="l" marL="633413" indent="-211138" lvl="2">
              <a:lnSpc>
                <a:spcPts val="3960"/>
              </a:lnSpc>
              <a:buFont typeface="Arial"/>
              <a:buChar char="⚬"/>
            </a:pPr>
            <a:r>
              <a:rPr lang="en-US" sz="3000">
                <a:solidFill>
                  <a:srgbClr val="404040"/>
                </a:solidFill>
                <a:latin typeface="Arial Bold"/>
              </a:rPr>
              <a:t>Algorithm &amp; Deployment  </a:t>
            </a:r>
          </a:p>
          <a:p>
            <a:pPr algn="l" marL="633413" indent="-211138" lvl="2">
              <a:lnSpc>
                <a:spcPts val="3960"/>
              </a:lnSpc>
              <a:buFont typeface="Arial"/>
              <a:buChar char="⚬"/>
            </a:pPr>
            <a:r>
              <a:rPr lang="en-US" sz="3000">
                <a:solidFill>
                  <a:srgbClr val="404040"/>
                </a:solidFill>
                <a:latin typeface="Arial Bold"/>
              </a:rPr>
              <a:t>Result</a:t>
            </a:r>
          </a:p>
          <a:p>
            <a:pPr algn="l" marL="633413" indent="-211138" lvl="2">
              <a:lnSpc>
                <a:spcPts val="3960"/>
              </a:lnSpc>
              <a:buFont typeface="Arial"/>
              <a:buChar char="⚬"/>
            </a:pPr>
            <a:r>
              <a:rPr lang="en-US" sz="3000">
                <a:solidFill>
                  <a:srgbClr val="404040"/>
                </a:solidFill>
                <a:latin typeface="Arial Bold"/>
              </a:rPr>
              <a:t>Conclusion</a:t>
            </a:r>
          </a:p>
          <a:p>
            <a:pPr algn="l" marL="633413" indent="-211138" lvl="2">
              <a:lnSpc>
                <a:spcPts val="3960"/>
              </a:lnSpc>
              <a:buFont typeface="Arial"/>
              <a:buChar char="⚬"/>
            </a:pPr>
            <a:r>
              <a:rPr lang="en-US" sz="3000">
                <a:solidFill>
                  <a:srgbClr val="404040"/>
                </a:solidFill>
                <a:latin typeface="Arial Bold"/>
              </a:rPr>
              <a:t>Future Scope</a:t>
            </a:r>
          </a:p>
          <a:p>
            <a:pPr algn="l" marL="633413" indent="-211138" lvl="2">
              <a:lnSpc>
                <a:spcPts val="3960"/>
              </a:lnSpc>
              <a:buFont typeface="Arial"/>
              <a:buChar char="⚬"/>
            </a:pPr>
            <a:r>
              <a:rPr lang="en-US" sz="3000">
                <a:solidFill>
                  <a:srgbClr val="404040"/>
                </a:solidFill>
                <a:latin typeface="Arial Bold"/>
              </a:rPr>
              <a:t>References</a:t>
            </a:r>
          </a:p>
          <a:p>
            <a:pPr algn="l" marL="633413" indent="-211138" lvl="2">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70354"/>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Problem Statement</a:t>
            </a:r>
          </a:p>
        </p:txBody>
      </p:sp>
      <p:sp>
        <p:nvSpPr>
          <p:cNvPr name="TextBox 8" id="8"/>
          <p:cNvSpPr txBox="true"/>
          <p:nvPr/>
        </p:nvSpPr>
        <p:spPr>
          <a:xfrm rot="0">
            <a:off x="770044" y="1825968"/>
            <a:ext cx="16361543" cy="6994746"/>
          </a:xfrm>
          <a:prstGeom prst="rect">
            <a:avLst/>
          </a:prstGeom>
        </p:spPr>
        <p:txBody>
          <a:bodyPr anchor="t" rtlCol="false" tIns="0" lIns="0" bIns="0" rIns="0">
            <a:spAutoFit/>
          </a:bodyPr>
          <a:lstStyle/>
          <a:p>
            <a:pPr algn="l">
              <a:lnSpc>
                <a:spcPts val="4752"/>
              </a:lnSpc>
            </a:pPr>
            <a:r>
              <a:rPr lang="en-US" sz="3600" spc="-28">
                <a:solidFill>
                  <a:srgbClr val="0F0F0F"/>
                </a:solidFill>
                <a:latin typeface="Zen Maru Gothic"/>
              </a:rPr>
              <a:t>In the realm of cybersecurity, the emergence of keyloggers poses a formidable threat to the confidentiality and integrity of sensitive information. These malicious tools surreptitiously record keystrokes, enabling cybercriminals to intercept sensitive data such as login credentials, financial information, and personal communications. As keyloggers evolve in sophistication and prevalence, the challenge of detecting and mitigating their impact becomes increasingly urgent. Thus, there is a pressing need to develop effective strategies and technologies to detect, prevent, and neutralize keyloggers, thereby safeguarding individuals and organizations from the pervasive threat of unauthorized data interception and exploitation.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70354"/>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Proposed Solution</a:t>
            </a:r>
          </a:p>
        </p:txBody>
      </p:sp>
      <p:sp>
        <p:nvSpPr>
          <p:cNvPr name="TextBox 8" id="8"/>
          <p:cNvSpPr txBox="true"/>
          <p:nvPr/>
        </p:nvSpPr>
        <p:spPr>
          <a:xfrm rot="0">
            <a:off x="753946" y="1638687"/>
            <a:ext cx="17237348" cy="8292620"/>
          </a:xfrm>
          <a:prstGeom prst="rect">
            <a:avLst/>
          </a:prstGeom>
        </p:spPr>
        <p:txBody>
          <a:bodyPr anchor="t" rtlCol="false" tIns="0" lIns="0" bIns="0" rIns="0">
            <a:spAutoFit/>
          </a:bodyPr>
          <a:lstStyle/>
          <a:p>
            <a:pPr algn="l">
              <a:lnSpc>
                <a:spcPts val="2376"/>
              </a:lnSpc>
            </a:pPr>
          </a:p>
          <a:p>
            <a:pPr algn="l">
              <a:lnSpc>
                <a:spcPts val="2376"/>
              </a:lnSpc>
            </a:pPr>
          </a:p>
          <a:p>
            <a:pPr algn="l" marL="380047" indent="-126682" lvl="2">
              <a:lnSpc>
                <a:spcPts val="2376"/>
              </a:lnSpc>
              <a:buFont typeface="Arial"/>
              <a:buChar char="⚬"/>
            </a:pPr>
            <a:r>
              <a:rPr lang="en-US" sz="1800" spc="16">
                <a:solidFill>
                  <a:srgbClr val="404040"/>
                </a:solidFill>
                <a:latin typeface="TT Rounds Condensed Bold"/>
              </a:rPr>
              <a:t>The proposed solution aims to tackle the challenge of developing a keylogger that can effectively detect and prevent unauthorized data interception by cybercriminals. This solution will involve the following components:</a:t>
            </a:r>
          </a:p>
          <a:p>
            <a:pPr algn="l" marL="380047" indent="-126682" lvl="2">
              <a:lnSpc>
                <a:spcPts val="2376"/>
              </a:lnSpc>
              <a:buFont typeface="Arial"/>
              <a:buChar char="⚬"/>
            </a:pPr>
            <a:r>
              <a:rPr lang="en-US" sz="1800" spc="16">
                <a:solidFill>
                  <a:srgbClr val="404040"/>
                </a:solidFill>
                <a:latin typeface="TT Rounds Condensed Bold"/>
              </a:rPr>
              <a:t>Keylogger Development</a:t>
            </a:r>
          </a:p>
          <a:p>
            <a:pPr algn="l" marL="758824" indent="-189706" lvl="3">
              <a:lnSpc>
                <a:spcPts val="2160"/>
              </a:lnSpc>
              <a:buFont typeface="Arial"/>
              <a:buChar char="￭"/>
            </a:pPr>
            <a:r>
              <a:rPr lang="en-US" sz="1800" spc="16">
                <a:solidFill>
                  <a:srgbClr val="404040"/>
                </a:solidFill>
                <a:latin typeface="TT Rounds Condensed Bold"/>
              </a:rPr>
              <a:t>Design and implement a keylogging software capable of discreetly recording keystrokes on the target system.</a:t>
            </a:r>
          </a:p>
          <a:p>
            <a:pPr algn="l" marL="758824" indent="-189706" lvl="3">
              <a:lnSpc>
                <a:spcPts val="2160"/>
              </a:lnSpc>
              <a:buFont typeface="Arial"/>
              <a:buChar char="￭"/>
            </a:pPr>
            <a:r>
              <a:rPr lang="en-US" sz="1800" spc="16">
                <a:solidFill>
                  <a:srgbClr val="404040"/>
                </a:solidFill>
                <a:latin typeface="TT Rounds Condensed Bold"/>
              </a:rPr>
              <a:t>Ensure the keylogger operates stealthily to avoid detection by users and antivirus programs.</a:t>
            </a:r>
          </a:p>
          <a:p>
            <a:pPr algn="l" marL="758824" indent="-189706" lvl="3">
              <a:lnSpc>
                <a:spcPts val="2160"/>
              </a:lnSpc>
              <a:buFont typeface="Arial"/>
              <a:buChar char="￭"/>
            </a:pPr>
            <a:r>
              <a:rPr lang="en-US" sz="1800" spc="16">
                <a:solidFill>
                  <a:srgbClr val="404040"/>
                </a:solidFill>
                <a:latin typeface="TT Rounds Condensed Bold"/>
              </a:rPr>
              <a:t>Develop mechanisms to securely store captured keystrokes to prevent unauthorized access by malicious actors.</a:t>
            </a:r>
          </a:p>
          <a:p>
            <a:pPr algn="l" marL="380047" indent="-126682" lvl="2">
              <a:lnSpc>
                <a:spcPts val="2376"/>
              </a:lnSpc>
              <a:buFont typeface="Arial"/>
              <a:buChar char="⚬"/>
            </a:pPr>
            <a:r>
              <a:rPr lang="en-US" sz="1800" spc="16">
                <a:solidFill>
                  <a:srgbClr val="404040"/>
                </a:solidFill>
                <a:latin typeface="TT Rounds Condensed Bold"/>
              </a:rPr>
              <a:t>Detection Mechanisms:</a:t>
            </a:r>
          </a:p>
          <a:p>
            <a:pPr algn="l" marL="758824" indent="-189706" lvl="3">
              <a:lnSpc>
                <a:spcPts val="2160"/>
              </a:lnSpc>
              <a:buFont typeface="Arial"/>
              <a:buChar char="￭"/>
            </a:pPr>
            <a:r>
              <a:rPr lang="en-US" sz="1800" spc="16">
                <a:solidFill>
                  <a:srgbClr val="404040"/>
                </a:solidFill>
                <a:latin typeface="TT Rounds Condensed Bold"/>
              </a:rPr>
              <a:t>Integrate advanced detection algorithms to identify the presence of keyloggers on targeted devices.</a:t>
            </a:r>
          </a:p>
          <a:p>
            <a:pPr algn="l" marL="758824" indent="-189706" lvl="3">
              <a:lnSpc>
                <a:spcPts val="2160"/>
              </a:lnSpc>
              <a:buFont typeface="Arial"/>
              <a:buChar char="￭"/>
            </a:pPr>
            <a:r>
              <a:rPr lang="en-US" sz="1800" spc="16">
                <a:solidFill>
                  <a:srgbClr val="404040"/>
                </a:solidFill>
                <a:latin typeface="TT Rounds Condensed Bold"/>
              </a:rPr>
              <a:t>Employ heuristic analysis and anomaly detection techniques to identify suspicious behavior indicative of keylogging activities.</a:t>
            </a:r>
          </a:p>
          <a:p>
            <a:pPr algn="l" marL="758824" indent="-189706" lvl="3">
              <a:lnSpc>
                <a:spcPts val="2160"/>
              </a:lnSpc>
              <a:buFont typeface="Arial"/>
              <a:buChar char="￭"/>
            </a:pPr>
            <a:r>
              <a:rPr lang="en-US" sz="1800" spc="16">
                <a:solidFill>
                  <a:srgbClr val="404040"/>
                </a:solidFill>
                <a:latin typeface="TT Rounds Condensed Bold"/>
              </a:rPr>
              <a:t>Implement real-time monitoring capabilities to promptly detect and alert users of potential keylogger infections.</a:t>
            </a:r>
          </a:p>
          <a:p>
            <a:pPr algn="l" marL="380047" indent="-126682" lvl="2">
              <a:lnSpc>
                <a:spcPts val="2376"/>
              </a:lnSpc>
              <a:buFont typeface="Arial"/>
              <a:buChar char="⚬"/>
            </a:pPr>
            <a:r>
              <a:rPr lang="en-US" sz="1800" spc="16">
                <a:solidFill>
                  <a:srgbClr val="404040"/>
                </a:solidFill>
                <a:latin typeface="TT Rounds Condensed Bold"/>
              </a:rPr>
              <a:t>Prevention Strategies:</a:t>
            </a:r>
          </a:p>
          <a:p>
            <a:pPr algn="l" marL="758824" indent="-189706" lvl="3">
              <a:lnSpc>
                <a:spcPts val="2160"/>
              </a:lnSpc>
              <a:buFont typeface="Arial"/>
              <a:buChar char="￭"/>
            </a:pPr>
            <a:r>
              <a:rPr lang="en-US" sz="1800" spc="16">
                <a:solidFill>
                  <a:srgbClr val="404040"/>
                </a:solidFill>
                <a:latin typeface="TT Rounds Condensed Bold"/>
              </a:rPr>
              <a:t>Incorporate preventive measures to mitigate the risk of keylogger infiltration, such as encryption of sensitive data input fields.</a:t>
            </a:r>
          </a:p>
          <a:p>
            <a:pPr algn="l" marL="758824" indent="-189706" lvl="3">
              <a:lnSpc>
                <a:spcPts val="2160"/>
              </a:lnSpc>
              <a:buFont typeface="Arial"/>
              <a:buChar char="￭"/>
            </a:pPr>
            <a:r>
              <a:rPr lang="en-US" sz="1800" spc="16">
                <a:solidFill>
                  <a:srgbClr val="404040"/>
                </a:solidFill>
                <a:latin typeface="TT Rounds Condensed Bold"/>
              </a:rPr>
              <a:t>Integrate anti-keylogging features into existing security software suites to provide comprehensive protection against keylogging threats.</a:t>
            </a:r>
          </a:p>
          <a:p>
            <a:pPr algn="l" marL="758824" indent="-189706" lvl="3">
              <a:lnSpc>
                <a:spcPts val="2160"/>
              </a:lnSpc>
              <a:buFont typeface="Arial"/>
              <a:buChar char="￭"/>
            </a:pPr>
            <a:r>
              <a:rPr lang="en-US" sz="1800" spc="16">
                <a:solidFill>
                  <a:srgbClr val="404040"/>
                </a:solidFill>
                <a:latin typeface="TT Rounds Condensed Bold"/>
              </a:rPr>
              <a:t>Educate users on best practices for preventing keylogger attacks, including the importance of regular software updates and the use of virtual keyboards for sensitive input.</a:t>
            </a:r>
          </a:p>
          <a:p>
            <a:pPr algn="l" marL="380047" indent="-126682" lvl="2">
              <a:lnSpc>
                <a:spcPts val="2376"/>
              </a:lnSpc>
              <a:buFont typeface="Arial"/>
              <a:buChar char="⚬"/>
            </a:pPr>
            <a:r>
              <a:rPr lang="en-US" sz="1800" spc="16">
                <a:solidFill>
                  <a:srgbClr val="404040"/>
                </a:solidFill>
                <a:latin typeface="TT Rounds Condensed Bold"/>
              </a:rPr>
              <a:t>Testing and Evaluation:</a:t>
            </a:r>
          </a:p>
          <a:p>
            <a:pPr algn="l" marL="758824" indent="-189706" lvl="3">
              <a:lnSpc>
                <a:spcPts val="2160"/>
              </a:lnSpc>
              <a:buFont typeface="Arial"/>
              <a:buChar char="￭"/>
            </a:pPr>
            <a:r>
              <a:rPr lang="en-US" sz="1800" spc="16">
                <a:solidFill>
                  <a:srgbClr val="404040"/>
                </a:solidFill>
                <a:latin typeface="TT Rounds Condensed Bold"/>
              </a:rPr>
              <a:t>Conduct rigorous testing to validate the effectiveness and reliability of the keylogger in detecting and preventing keylogging activities.</a:t>
            </a:r>
          </a:p>
          <a:p>
            <a:pPr algn="l" marL="758824" indent="-189706" lvl="3">
              <a:lnSpc>
                <a:spcPts val="2160"/>
              </a:lnSpc>
              <a:buFont typeface="Arial"/>
              <a:buChar char="￭"/>
            </a:pPr>
            <a:r>
              <a:rPr lang="en-US" sz="1800" spc="16">
                <a:solidFill>
                  <a:srgbClr val="404040"/>
                </a:solidFill>
                <a:latin typeface="TT Rounds Condensed Bold"/>
              </a:rPr>
              <a:t>Evaluate the performance of the keylogger against various attack scenarios and benchmark it against existing solutions.</a:t>
            </a:r>
          </a:p>
          <a:p>
            <a:pPr algn="l" marL="758824" indent="-189706" lvl="3">
              <a:lnSpc>
                <a:spcPts val="2160"/>
              </a:lnSpc>
              <a:buFont typeface="Arial"/>
              <a:buChar char="￭"/>
            </a:pPr>
            <a:r>
              <a:rPr lang="en-US" sz="1800" spc="16">
                <a:solidFill>
                  <a:srgbClr val="404040"/>
                </a:solidFill>
                <a:latin typeface="TT Rounds Condensed Bold"/>
              </a:rPr>
              <a:t>Solicit feedback from security experts and end-users to refine the keylogger's functionality and usability.</a:t>
            </a:r>
          </a:p>
          <a:p>
            <a:pPr algn="l" marL="758824" indent="-189706" lvl="3">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1960659"/>
            <a:ext cx="16361543" cy="6956646"/>
          </a:xfrm>
          <a:prstGeom prst="rect">
            <a:avLst/>
          </a:prstGeom>
        </p:spPr>
        <p:txBody>
          <a:bodyPr anchor="t" rtlCol="false" tIns="0" lIns="0" bIns="0" rIns="0">
            <a:spAutoFit/>
          </a:bodyPr>
          <a:lstStyle/>
          <a:p>
            <a:pPr algn="l">
              <a:lnSpc>
                <a:spcPts val="2376"/>
              </a:lnSpc>
            </a:pPr>
          </a:p>
          <a:p>
            <a:pPr algn="l">
              <a:lnSpc>
                <a:spcPts val="2376"/>
              </a:lnSpc>
            </a:pPr>
          </a:p>
          <a:p>
            <a:pPr algn="l">
              <a:lnSpc>
                <a:spcPts val="2376"/>
              </a:lnSpc>
            </a:pPr>
          </a:p>
          <a:p>
            <a:pPr algn="l" marL="380047" indent="-126682" lvl="2">
              <a:lnSpc>
                <a:spcPts val="2376"/>
              </a:lnSpc>
              <a:buFont typeface="Arial"/>
              <a:buChar char="⚬"/>
            </a:pPr>
            <a:r>
              <a:rPr lang="en-US" sz="1800" spc="16">
                <a:solidFill>
                  <a:srgbClr val="404040"/>
                </a:solidFill>
                <a:latin typeface="TT Rounds Condensed Bold"/>
              </a:rPr>
              <a:t>Deployment:</a:t>
            </a:r>
          </a:p>
          <a:p>
            <a:pPr algn="l" marL="758824" indent="-189706" lvl="3">
              <a:lnSpc>
                <a:spcPts val="2160"/>
              </a:lnSpc>
              <a:buFont typeface="Arial"/>
              <a:buChar char="￭"/>
            </a:pPr>
            <a:r>
              <a:rPr lang="en-US" sz="1800" spc="16">
                <a:solidFill>
                  <a:srgbClr val="404040"/>
                </a:solidFill>
                <a:latin typeface="TT Rounds Condensed Bold"/>
              </a:rPr>
              <a:t>Package the keylogger solution into a user-friendly application or software suite for easy deployment on targeted systems.</a:t>
            </a:r>
          </a:p>
          <a:p>
            <a:pPr algn="l" marL="758824" indent="-189706" lvl="3">
              <a:lnSpc>
                <a:spcPts val="2160"/>
              </a:lnSpc>
              <a:buFont typeface="Arial"/>
              <a:buChar char="￭"/>
            </a:pPr>
            <a:r>
              <a:rPr lang="en-US" sz="1800" spc="16">
                <a:solidFill>
                  <a:srgbClr val="404040"/>
                </a:solidFill>
                <a:latin typeface="TT Rounds Condensed Bold"/>
              </a:rPr>
              <a:t>Provide comprehensive documentation and support resources to assist users in configuring and utilizing the keylogger effectively.</a:t>
            </a:r>
          </a:p>
          <a:p>
            <a:pPr algn="l" marL="758824" indent="-189706" lvl="3">
              <a:lnSpc>
                <a:spcPts val="2160"/>
              </a:lnSpc>
              <a:buFont typeface="Arial"/>
              <a:buChar char="￭"/>
            </a:pPr>
            <a:r>
              <a:rPr lang="en-US" sz="1800" spc="16">
                <a:solidFill>
                  <a:srgbClr val="404040"/>
                </a:solidFill>
                <a:latin typeface="TT Rounds Condensed Bold"/>
              </a:rPr>
              <a:t>Ensure compatibility with a wide range of operating systems and software environments to maximize accessibility and usability.</a:t>
            </a:r>
          </a:p>
          <a:p>
            <a:pPr algn="l" marL="758824" indent="-189706" lvl="3">
              <a:lnSpc>
                <a:spcPts val="2160"/>
              </a:lnSpc>
            </a:pPr>
          </a:p>
          <a:p>
            <a:pPr algn="l" marL="380047" indent="-126682" lvl="2">
              <a:lnSpc>
                <a:spcPts val="2376"/>
              </a:lnSpc>
              <a:buFont typeface="Arial"/>
              <a:buChar char="⚬"/>
            </a:pPr>
            <a:r>
              <a:rPr lang="en-US" sz="1800" spc="16">
                <a:solidFill>
                  <a:srgbClr val="404040"/>
                </a:solidFill>
                <a:latin typeface="TT Rounds Condensed Bold"/>
              </a:rPr>
              <a:t>Result:</a:t>
            </a:r>
          </a:p>
          <a:p>
            <a:pPr algn="l" marL="758824" indent="-189706" lvl="3">
              <a:lnSpc>
                <a:spcPts val="2160"/>
              </a:lnSpc>
              <a:buFont typeface="Arial"/>
              <a:buChar char="￭"/>
            </a:pPr>
            <a:r>
              <a:rPr lang="en-US" sz="1800" spc="16">
                <a:solidFill>
                  <a:srgbClr val="404040"/>
                </a:solidFill>
                <a:latin typeface="TT Rounds Condensed Bold"/>
              </a:rPr>
              <a:t>Upon successful implementation and deployment, the proposed keylogger solution will empower individuals and organizations to proactively defend against the pervasive threat of keylogging attacks. By combining robust detection mechanisms with preventive measures, the solution will enhance cybersecurity resilience and safeguard sensitive information from unauthorized interception and exploitation.</a:t>
            </a: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160"/>
              </a:lnSpc>
            </a:pPr>
          </a:p>
          <a:p>
            <a:pPr algn="l" marL="758824" indent="-189706" lvl="3">
              <a:lnSpc>
                <a:spcPts val="2376"/>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10978"/>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System  Approach</a:t>
            </a:r>
          </a:p>
        </p:txBody>
      </p:sp>
      <p:sp>
        <p:nvSpPr>
          <p:cNvPr name="TextBox 8" id="8"/>
          <p:cNvSpPr txBox="true"/>
          <p:nvPr/>
        </p:nvSpPr>
        <p:spPr>
          <a:xfrm rot="0">
            <a:off x="963228" y="1941609"/>
            <a:ext cx="16361543" cy="6975696"/>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development and implementation of the keylogger system involve a structured approach encompassing various stages, from defining system requirements to deploying the final solution. The following outlines the system approach for this project:</a:t>
            </a:r>
          </a:p>
          <a:p>
            <a:pPr algn="l" marL="570071" indent="-190024" lvl="2">
              <a:lnSpc>
                <a:spcPts val="3564"/>
              </a:lnSpc>
              <a:buFont typeface="Arial"/>
              <a:buChar char="⚬"/>
            </a:pPr>
            <a:r>
              <a:rPr lang="en-US" sz="2700" spc="-21">
                <a:solidFill>
                  <a:srgbClr val="0F0F0F"/>
                </a:solidFill>
                <a:latin typeface="Zen Maru Gothic Bold"/>
              </a:rPr>
              <a:t>System requirements</a:t>
            </a:r>
          </a:p>
          <a:p>
            <a:pPr algn="l" marL="866926" indent="-216731" lvl="3">
              <a:lnSpc>
                <a:spcPts val="2700"/>
              </a:lnSpc>
              <a:buFont typeface="Arial"/>
              <a:buChar char="￭"/>
            </a:pPr>
            <a:r>
              <a:rPr lang="en-US" sz="2250" spc="-18">
                <a:solidFill>
                  <a:srgbClr val="0F0F0F"/>
                </a:solidFill>
                <a:latin typeface="Zen Maru Gothic Bold"/>
              </a:rPr>
              <a:t>Define the functional and non-functional requirements of the keylogger system, including its core functionalities, performance expectations, and security considerations.</a:t>
            </a:r>
          </a:p>
          <a:p>
            <a:pPr algn="l" marL="866926" indent="-216731" lvl="3">
              <a:lnSpc>
                <a:spcPts val="2700"/>
              </a:lnSpc>
              <a:buFont typeface="Arial"/>
              <a:buChar char="￭"/>
            </a:pPr>
            <a:r>
              <a:rPr lang="en-US" sz="2250" spc="-18">
                <a:solidFill>
                  <a:srgbClr val="0F0F0F"/>
                </a:solidFill>
                <a:latin typeface="Zen Maru Gothic Bold"/>
              </a:rPr>
              <a:t>Identify the target platforms and operating systems for deployment, ensuring compatibility and accessibility across diverse environments.</a:t>
            </a:r>
          </a:p>
          <a:p>
            <a:pPr algn="l" marL="866926" indent="-216731" lvl="3">
              <a:lnSpc>
                <a:spcPts val="2700"/>
              </a:lnSpc>
              <a:buFont typeface="Arial"/>
              <a:buChar char="￭"/>
            </a:pPr>
            <a:r>
              <a:rPr lang="en-US" sz="2250" spc="-18">
                <a:solidFill>
                  <a:srgbClr val="0F0F0F"/>
                </a:solidFill>
                <a:latin typeface="Zen Maru Gothic Bold"/>
              </a:rPr>
              <a:t>Specify the user interface requirements to ensure usability and ease of interaction for both administrators and end-users.</a:t>
            </a:r>
          </a:p>
          <a:p>
            <a:pPr algn="l" marL="570071" indent="-190024" lvl="2">
              <a:lnSpc>
                <a:spcPts val="3564"/>
              </a:lnSpc>
              <a:buFont typeface="Arial"/>
              <a:buChar char="⚬"/>
            </a:pPr>
            <a:r>
              <a:rPr lang="en-US" sz="2700" spc="-21">
                <a:solidFill>
                  <a:srgbClr val="0F0F0F"/>
                </a:solidFill>
                <a:latin typeface="Zen Maru Gothic Bold"/>
              </a:rPr>
              <a:t>Library required to build the model</a:t>
            </a:r>
          </a:p>
          <a:p>
            <a:pPr algn="l" marL="866926" indent="-216731" lvl="3">
              <a:lnSpc>
                <a:spcPts val="2700"/>
              </a:lnSpc>
              <a:buFont typeface="Arial"/>
              <a:buChar char="￭"/>
            </a:pPr>
            <a:r>
              <a:rPr lang="en-US" sz="2250" spc="-18">
                <a:solidFill>
                  <a:srgbClr val="0F0F0F"/>
                </a:solidFill>
                <a:latin typeface="Zen Maru Gothic Bold"/>
              </a:rPr>
              <a:t>tkinter: For developing the graphical user interface (GUI) of the keylogger system.</a:t>
            </a:r>
          </a:p>
          <a:p>
            <a:pPr algn="l" marL="866926" indent="-216731" lvl="3">
              <a:lnSpc>
                <a:spcPts val="2700"/>
              </a:lnSpc>
              <a:buFont typeface="Arial"/>
              <a:buChar char="￭"/>
            </a:pPr>
            <a:r>
              <a:rPr lang="en-US" sz="2250" spc="-18">
                <a:solidFill>
                  <a:srgbClr val="0F0F0F"/>
                </a:solidFill>
                <a:latin typeface="Zen Maru Gothic Bold"/>
              </a:rPr>
              <a:t>pynput: For capturing keyboard events and implementing the keylogging functionality.</a:t>
            </a:r>
          </a:p>
          <a:p>
            <a:pPr algn="l" marL="866926" indent="-216731" lvl="3">
              <a:lnSpc>
                <a:spcPts val="2700"/>
              </a:lnSpc>
              <a:buFont typeface="Arial"/>
              <a:buChar char="￭"/>
            </a:pPr>
            <a:r>
              <a:rPr lang="en-US" sz="2250" spc="-18">
                <a:solidFill>
                  <a:srgbClr val="0F0F0F"/>
                </a:solidFill>
                <a:latin typeface="Zen Maru Gothic Bold"/>
              </a:rPr>
              <a:t>json: For serializing and deserializing data in JSON format for storing logged keystrokes.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70354"/>
            <a:ext cx="16361544" cy="932604"/>
          </a:xfrm>
          <a:prstGeom prst="rect">
            <a:avLst/>
          </a:prstGeom>
        </p:spPr>
        <p:txBody>
          <a:bodyPr anchor="t" rtlCol="false" tIns="0" lIns="0" bIns="0" rIns="0">
            <a:spAutoFit/>
          </a:bodyPr>
          <a:lstStyle/>
          <a:p>
            <a:pPr algn="l">
              <a:lnSpc>
                <a:spcPts val="7128"/>
              </a:lnSpc>
            </a:pPr>
            <a:r>
              <a:rPr lang="en-US" sz="5939">
                <a:solidFill>
                  <a:srgbClr val="1CADE4"/>
                </a:solidFill>
                <a:latin typeface="Arial Bold"/>
              </a:rPr>
              <a:t>Algorithm</a:t>
            </a:r>
          </a:p>
        </p:txBody>
      </p:sp>
      <p:sp>
        <p:nvSpPr>
          <p:cNvPr name="TextBox 8" id="8"/>
          <p:cNvSpPr txBox="true"/>
          <p:nvPr/>
        </p:nvSpPr>
        <p:spPr>
          <a:xfrm rot="0">
            <a:off x="963228" y="1960659"/>
            <a:ext cx="16361543" cy="6956646"/>
          </a:xfrm>
          <a:prstGeom prst="rect">
            <a:avLst/>
          </a:prstGeom>
        </p:spPr>
        <p:txBody>
          <a:bodyPr anchor="t" rtlCol="false" tIns="0" lIns="0" bIns="0" rIns="0">
            <a:spAutoFit/>
          </a:bodyPr>
          <a:lstStyle/>
          <a:p>
            <a:pPr algn="l" marL="380047" indent="-126682" lvl="2">
              <a:lnSpc>
                <a:spcPts val="2376"/>
              </a:lnSpc>
              <a:buFont typeface="Arial"/>
              <a:buChar char="⚬"/>
            </a:pPr>
            <a:r>
              <a:rPr lang="en-US" sz="1800" spc="-13">
                <a:solidFill>
                  <a:srgbClr val="404040"/>
                </a:solidFill>
                <a:latin typeface="Zen Maru Gothic"/>
              </a:rPr>
              <a:t>The keylogger algorithm plays a crucial role in capturing and processing keystrokes effectively while ensuring the system's efficiency and reliability. Below is an outline of the keylogger algorithm:</a:t>
            </a:r>
          </a:p>
          <a:p>
            <a:pPr algn="l" marL="380047" indent="-126682" lvl="2">
              <a:lnSpc>
                <a:spcPts val="2376"/>
              </a:lnSpc>
              <a:buFont typeface="Arial"/>
              <a:buChar char="⚬"/>
            </a:pPr>
            <a:r>
              <a:rPr lang="en-US" sz="1800" spc="-13">
                <a:solidFill>
                  <a:srgbClr val="404040"/>
                </a:solidFill>
                <a:latin typeface="Zen Maru Gothic Bold"/>
              </a:rPr>
              <a:t>Initialization</a:t>
            </a:r>
            <a:r>
              <a:rPr lang="en-US" sz="1800" spc="-13">
                <a:solidFill>
                  <a:srgbClr val="404040"/>
                </a:solidFill>
                <a:latin typeface="Zen Maru Gothic"/>
              </a:rPr>
              <a:t>:</a:t>
            </a:r>
          </a:p>
          <a:p>
            <a:pPr algn="l" marL="758824" indent="-189706" lvl="3">
              <a:lnSpc>
                <a:spcPts val="2160"/>
              </a:lnSpc>
              <a:buFont typeface="Arial"/>
              <a:buChar char="￭"/>
            </a:pPr>
            <a:r>
              <a:rPr lang="en-US" sz="1800" spc="-13">
                <a:solidFill>
                  <a:srgbClr val="404040"/>
                </a:solidFill>
                <a:latin typeface="Zen Maru Gothic"/>
              </a:rPr>
              <a:t>Initialize the keylogger system, including setting up event listeners and data structures to store captured keystrokes.</a:t>
            </a:r>
          </a:p>
          <a:p>
            <a:pPr algn="l" marL="380047" indent="-126682" lvl="2">
              <a:lnSpc>
                <a:spcPts val="2376"/>
              </a:lnSpc>
              <a:buFont typeface="Arial"/>
              <a:buChar char="⚬"/>
            </a:pPr>
            <a:r>
              <a:rPr lang="en-US" sz="1800" spc="-13">
                <a:solidFill>
                  <a:srgbClr val="404040"/>
                </a:solidFill>
                <a:latin typeface="Zen Maru Gothic Bold"/>
              </a:rPr>
              <a:t>Keystroke Capture:</a:t>
            </a:r>
          </a:p>
          <a:p>
            <a:pPr algn="l" marL="758340" indent="-189585" lvl="3">
              <a:lnSpc>
                <a:spcPts val="2160"/>
              </a:lnSpc>
              <a:buFont typeface="Arial"/>
              <a:buChar char="￭"/>
            </a:pPr>
            <a:r>
              <a:rPr lang="en-US" sz="1800" spc="-13">
                <a:solidFill>
                  <a:srgbClr val="404040"/>
                </a:solidFill>
                <a:latin typeface="Zen Maru Gothic"/>
              </a:rPr>
              <a:t>Continuously monitor keyboard events using event listeners, capturing each keystroke as it occurs.</a:t>
            </a:r>
          </a:p>
          <a:p>
            <a:pPr algn="l" marL="758340" indent="-189585" lvl="3">
              <a:lnSpc>
                <a:spcPts val="2160"/>
              </a:lnSpc>
              <a:buFont typeface="Arial"/>
              <a:buChar char="￭"/>
            </a:pPr>
            <a:r>
              <a:rPr lang="en-US" sz="1800" spc="-13">
                <a:solidFill>
                  <a:srgbClr val="404040"/>
                </a:solidFill>
                <a:latin typeface="Zen Maru Gothic"/>
              </a:rPr>
              <a:t>Record the timestamp, key type (pressed, held, released), and the corresponding key code or character.</a:t>
            </a:r>
          </a:p>
          <a:p>
            <a:pPr algn="l" marL="380047" indent="-126682" lvl="2">
              <a:lnSpc>
                <a:spcPts val="2376"/>
              </a:lnSpc>
              <a:buFont typeface="Arial"/>
              <a:buChar char="⚬"/>
            </a:pPr>
            <a:r>
              <a:rPr lang="en-US" sz="1800" spc="-13">
                <a:solidFill>
                  <a:srgbClr val="404040"/>
                </a:solidFill>
                <a:latin typeface="Zen Maru Gothic Bold"/>
              </a:rPr>
              <a:t>Data Processing:</a:t>
            </a:r>
          </a:p>
          <a:p>
            <a:pPr algn="l" marL="758340" indent="-189585" lvl="3">
              <a:lnSpc>
                <a:spcPts val="2160"/>
              </a:lnSpc>
              <a:buFont typeface="Arial"/>
              <a:buChar char="￭"/>
            </a:pPr>
            <a:r>
              <a:rPr lang="en-US" sz="1800" spc="-13">
                <a:solidFill>
                  <a:srgbClr val="404040"/>
                </a:solidFill>
                <a:latin typeface="Zen Maru Gothic"/>
              </a:rPr>
              <a:t>Preprocess the captured keystrokes to filter out irrelevant or redundant information.</a:t>
            </a:r>
          </a:p>
          <a:p>
            <a:pPr algn="l" marL="758340" indent="-189585" lvl="3">
              <a:lnSpc>
                <a:spcPts val="2160"/>
              </a:lnSpc>
              <a:buFont typeface="Arial"/>
              <a:buChar char="￭"/>
            </a:pPr>
            <a:r>
              <a:rPr lang="en-US" sz="1800" spc="-13">
                <a:solidFill>
                  <a:srgbClr val="404040"/>
                </a:solidFill>
                <a:latin typeface="Zen Maru Gothic"/>
              </a:rPr>
              <a:t>Organize the keystroke data into a structured format for storage and analysis, such as JSON or CSV.</a:t>
            </a:r>
          </a:p>
          <a:p>
            <a:pPr algn="l" marL="380047" indent="-126682" lvl="2">
              <a:lnSpc>
                <a:spcPts val="2376"/>
              </a:lnSpc>
              <a:buFont typeface="Arial"/>
              <a:buChar char="⚬"/>
            </a:pPr>
            <a:r>
              <a:rPr lang="en-US" sz="1800" spc="-13">
                <a:solidFill>
                  <a:srgbClr val="404040"/>
                </a:solidFill>
                <a:latin typeface="Zen Maru Gothic Bold"/>
              </a:rPr>
              <a:t>Storage and Logging:</a:t>
            </a:r>
          </a:p>
          <a:p>
            <a:pPr algn="l" marL="758340" indent="-189585" lvl="3">
              <a:lnSpc>
                <a:spcPts val="2160"/>
              </a:lnSpc>
              <a:buFont typeface="Arial"/>
              <a:buChar char="￭"/>
            </a:pPr>
            <a:r>
              <a:rPr lang="en-US" sz="1800" spc="-13">
                <a:solidFill>
                  <a:srgbClr val="404040"/>
                </a:solidFill>
                <a:latin typeface="Zen Maru Gothic"/>
              </a:rPr>
              <a:t>Store the processed keystroke data securely, ensuring encryption and protection against unauthorized access.</a:t>
            </a:r>
          </a:p>
          <a:p>
            <a:pPr algn="l" marL="758340" indent="-189585" lvl="3">
              <a:lnSpc>
                <a:spcPts val="2160"/>
              </a:lnSpc>
              <a:buFont typeface="Arial"/>
              <a:buChar char="￭"/>
            </a:pPr>
            <a:r>
              <a:rPr lang="en-US" sz="1800" spc="-13">
                <a:solidFill>
                  <a:srgbClr val="404040"/>
                </a:solidFill>
                <a:latin typeface="Zen Maru Gothic"/>
              </a:rPr>
              <a:t>Implement logging mechanisms to maintain a record of all keystrokes captured over time, facilitating analysis and forensic investigations.</a:t>
            </a:r>
          </a:p>
          <a:p>
            <a:pPr algn="l" marL="380047" indent="-126682" lvl="2">
              <a:lnSpc>
                <a:spcPts val="2376"/>
              </a:lnSpc>
              <a:buFont typeface="Arial"/>
              <a:buChar char="⚬"/>
            </a:pPr>
            <a:r>
              <a:rPr lang="en-US" sz="1800" spc="-13">
                <a:solidFill>
                  <a:srgbClr val="404040"/>
                </a:solidFill>
                <a:latin typeface="Zen Maru Gothic Bold"/>
              </a:rPr>
              <a:t>User Interface Interaction:</a:t>
            </a:r>
          </a:p>
          <a:p>
            <a:pPr algn="l" marL="758340" indent="-189585" lvl="3">
              <a:lnSpc>
                <a:spcPts val="2160"/>
              </a:lnSpc>
              <a:buFont typeface="Arial"/>
              <a:buChar char="￭"/>
            </a:pPr>
            <a:r>
              <a:rPr lang="en-US" sz="1800" spc="-13">
                <a:solidFill>
                  <a:srgbClr val="404040"/>
                </a:solidFill>
                <a:latin typeface="Zen Maru Gothic"/>
              </a:rPr>
              <a:t>Develop user interface components to interact with the keylogger system, including options for starting/stopping logging, viewing logs, and configuring settings.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sp>
        <p:nvSpPr>
          <p:cNvPr name="TextBox 7" id="7"/>
          <p:cNvSpPr txBox="true"/>
          <p:nvPr/>
        </p:nvSpPr>
        <p:spPr>
          <a:xfrm rot="0">
            <a:off x="963228" y="889404"/>
            <a:ext cx="16361544" cy="913554"/>
          </a:xfrm>
          <a:prstGeom prst="rect">
            <a:avLst/>
          </a:prstGeom>
        </p:spPr>
        <p:txBody>
          <a:bodyPr anchor="t" rtlCol="false" tIns="0" lIns="0" bIns="0" rIns="0">
            <a:spAutoFit/>
          </a:bodyPr>
          <a:lstStyle/>
          <a:p>
            <a:pPr algn="l">
              <a:lnSpc>
                <a:spcPts val="6480"/>
              </a:lnSpc>
            </a:pPr>
            <a:r>
              <a:rPr lang="en-US" sz="5400">
                <a:solidFill>
                  <a:srgbClr val="1CADE4"/>
                </a:solidFill>
                <a:latin typeface="Arial Bold"/>
              </a:rPr>
              <a:t>DEPLOYMENT</a:t>
            </a:r>
          </a:p>
        </p:txBody>
      </p:sp>
      <p:sp>
        <p:nvSpPr>
          <p:cNvPr name="TextBox 8" id="8"/>
          <p:cNvSpPr txBox="true"/>
          <p:nvPr/>
        </p:nvSpPr>
        <p:spPr>
          <a:xfrm rot="0">
            <a:off x="963228" y="2055909"/>
            <a:ext cx="16361543" cy="6861396"/>
          </a:xfrm>
          <a:prstGeom prst="rect">
            <a:avLst/>
          </a:prstGeom>
        </p:spPr>
        <p:txBody>
          <a:bodyPr anchor="t" rtlCol="false" tIns="0" lIns="0" bIns="0" rIns="0">
            <a:spAutoFit/>
          </a:bodyPr>
          <a:lstStyle/>
          <a:p>
            <a:pPr algn="l">
              <a:lnSpc>
                <a:spcPts val="2035"/>
              </a:lnSpc>
            </a:pPr>
          </a:p>
          <a:p>
            <a:pPr algn="l">
              <a:lnSpc>
                <a:spcPts val="2035"/>
              </a:lnSpc>
            </a:pPr>
          </a:p>
          <a:p>
            <a:pPr algn="l">
              <a:lnSpc>
                <a:spcPts val="2035"/>
              </a:lnSpc>
            </a:pPr>
          </a:p>
          <a:p>
            <a:pPr algn="l">
              <a:lnSpc>
                <a:spcPts val="2035"/>
              </a:lnSpc>
            </a:pPr>
          </a:p>
          <a:p>
            <a:pPr algn="l">
              <a:lnSpc>
                <a:spcPts val="2035"/>
              </a:lnSpc>
            </a:pPr>
          </a:p>
          <a:p>
            <a:pPr algn="l">
              <a:lnSpc>
                <a:spcPts val="2035"/>
              </a:lnSpc>
            </a:pPr>
          </a:p>
          <a:p>
            <a:pPr algn="l" marL="407124" indent="-135708" lvl="2">
              <a:lnSpc>
                <a:spcPts val="2035"/>
              </a:lnSpc>
              <a:buFont typeface="Arial"/>
              <a:buChar char="⚬"/>
            </a:pPr>
            <a:r>
              <a:rPr lang="en-US" sz="1928" spc="-15">
                <a:solidFill>
                  <a:srgbClr val="404040"/>
                </a:solidFill>
                <a:latin typeface="Zen Maru Gothic"/>
              </a:rPr>
              <a:t>The deployment of the keylogger system involves preparing the software for installation and usage in various environments. Here's an overview of the deployment process:</a:t>
            </a:r>
          </a:p>
          <a:p>
            <a:pPr algn="l" marL="407124" indent="-135708" lvl="2">
              <a:lnSpc>
                <a:spcPts val="2035"/>
              </a:lnSpc>
              <a:buFont typeface="Arial"/>
              <a:buChar char="⚬"/>
            </a:pPr>
            <a:r>
              <a:rPr lang="en-US" sz="1928" spc="-15">
                <a:solidFill>
                  <a:srgbClr val="404040"/>
                </a:solidFill>
                <a:latin typeface="Zen Maru Gothic Bold"/>
              </a:rPr>
              <a:t>Installation:</a:t>
            </a:r>
          </a:p>
          <a:p>
            <a:pPr algn="l" marL="789294" indent="-197324" lvl="3">
              <a:lnSpc>
                <a:spcPts val="2313"/>
              </a:lnSpc>
              <a:buFont typeface="Arial"/>
              <a:buChar char="￭"/>
            </a:pPr>
            <a:r>
              <a:rPr lang="en-US" sz="1928" spc="-15">
                <a:solidFill>
                  <a:srgbClr val="404040"/>
                </a:solidFill>
                <a:latin typeface="Zen Maru Gothic"/>
              </a:rPr>
              <a:t>Install necessary packages using pip:</a:t>
            </a:r>
          </a:p>
          <a:p>
            <a:pPr algn="l" marL="789294" indent="-197324" lvl="3">
              <a:lnSpc>
                <a:spcPts val="2313"/>
              </a:lnSpc>
              <a:buFont typeface="Arial"/>
              <a:buChar char="￭"/>
            </a:pPr>
            <a:r>
              <a:rPr lang="en-US" sz="1928" spc="-15">
                <a:solidFill>
                  <a:srgbClr val="FFFFFF"/>
                </a:solidFill>
                <a:latin typeface="Zen Maru Gothic"/>
              </a:rPr>
              <a:t>C:\Users\name&gt;pip install pynput</a:t>
            </a:r>
          </a:p>
          <a:p>
            <a:pPr algn="l" marL="789294" indent="-197324" lvl="3">
              <a:lnSpc>
                <a:spcPts val="2313"/>
              </a:lnSpc>
              <a:buFont typeface="Arial"/>
              <a:buChar char="￭"/>
            </a:pPr>
            <a:r>
              <a:rPr lang="en-US" sz="1928" spc="-15">
                <a:solidFill>
                  <a:srgbClr val="404040"/>
                </a:solidFill>
                <a:latin typeface="Zen Maru Gothic"/>
              </a:rPr>
              <a:t>Download the keylogger script (keylogger.py) onto the target system.</a:t>
            </a:r>
          </a:p>
          <a:p>
            <a:pPr algn="l" marL="407124" indent="-135708" lvl="2">
              <a:lnSpc>
                <a:spcPts val="2035"/>
              </a:lnSpc>
              <a:buFont typeface="Arial"/>
              <a:buChar char="⚬"/>
            </a:pPr>
            <a:r>
              <a:rPr lang="en-US" sz="1928" spc="-15">
                <a:solidFill>
                  <a:srgbClr val="0D0D0D"/>
                </a:solidFill>
                <a:latin typeface="Arimo Bold"/>
              </a:rPr>
              <a:t>Configuration:</a:t>
            </a:r>
          </a:p>
          <a:p>
            <a:pPr algn="l" marL="789294" indent="-197324" lvl="3">
              <a:lnSpc>
                <a:spcPts val="2313"/>
              </a:lnSpc>
              <a:buFont typeface="Arial"/>
              <a:buChar char="￭"/>
            </a:pPr>
            <a:r>
              <a:rPr lang="en-US" sz="1928" spc="-15">
                <a:solidFill>
                  <a:srgbClr val="0D0D0D"/>
                </a:solidFill>
                <a:latin typeface="Arimo"/>
              </a:rPr>
              <a:t>Modify any configuration options in the keylogger script as needed (e.g., output file path, logging settings).</a:t>
            </a:r>
          </a:p>
          <a:p>
            <a:pPr algn="l" marL="407124" indent="-135708" lvl="2">
              <a:lnSpc>
                <a:spcPts val="2035"/>
              </a:lnSpc>
              <a:buFont typeface="Arial"/>
              <a:buChar char="⚬"/>
            </a:pPr>
            <a:r>
              <a:rPr lang="en-US" sz="1928" spc="-15">
                <a:solidFill>
                  <a:srgbClr val="0D0D0D"/>
                </a:solidFill>
                <a:latin typeface="Arimo Bold"/>
              </a:rPr>
              <a:t>Execution:</a:t>
            </a:r>
          </a:p>
          <a:p>
            <a:pPr algn="l" marL="789294" indent="-197324" lvl="3">
              <a:lnSpc>
                <a:spcPts val="2313"/>
              </a:lnSpc>
              <a:buFont typeface="Arial"/>
              <a:buChar char="￭"/>
            </a:pPr>
            <a:r>
              <a:rPr lang="en-US" sz="1928" spc="-15">
                <a:solidFill>
                  <a:srgbClr val="0D0D0D"/>
                </a:solidFill>
                <a:latin typeface="Arimo"/>
              </a:rPr>
              <a:t>Open a terminal or command prompt.</a:t>
            </a:r>
          </a:p>
          <a:p>
            <a:pPr algn="l" marL="789294" indent="-197324" lvl="3">
              <a:lnSpc>
                <a:spcPts val="2313"/>
              </a:lnSpc>
              <a:buFont typeface="Arial"/>
              <a:buChar char="￭"/>
            </a:pPr>
            <a:r>
              <a:rPr lang="en-US" sz="1928" spc="-15">
                <a:solidFill>
                  <a:srgbClr val="0D0D0D"/>
                </a:solidFill>
                <a:latin typeface="Arimo"/>
              </a:rPr>
              <a:t>Navigate to the directory containing the keylogger script.</a:t>
            </a:r>
          </a:p>
          <a:p>
            <a:pPr algn="l" marL="789294" indent="-197324" lvl="3">
              <a:lnSpc>
                <a:spcPts val="2313"/>
              </a:lnSpc>
              <a:buFont typeface="Arial"/>
              <a:buChar char="￭"/>
            </a:pPr>
            <a:r>
              <a:rPr lang="en-US" sz="1928" spc="-15">
                <a:solidFill>
                  <a:srgbClr val="0D0D0D"/>
                </a:solidFill>
                <a:latin typeface="Arimo"/>
              </a:rPr>
              <a:t>Run the keylogger script using Python:</a:t>
            </a:r>
          </a:p>
          <a:p>
            <a:pPr algn="l" marL="789294" indent="-197324" lvl="3">
              <a:lnSpc>
                <a:spcPts val="2313"/>
              </a:lnSpc>
              <a:buFont typeface="Arial"/>
              <a:buChar char="￭"/>
            </a:pPr>
            <a:r>
              <a:rPr lang="en-US" sz="1928" spc="-15">
                <a:solidFill>
                  <a:srgbClr val="FFFFFF"/>
                </a:solidFill>
                <a:latin typeface="Zen Maru Gothic"/>
              </a:rPr>
              <a:t>C:\Users\name&gt;python keylogger.py</a:t>
            </a:r>
          </a:p>
          <a:p>
            <a:pPr algn="l" marL="789294" indent="-197324" lvl="3">
              <a:lnSpc>
                <a:spcPts val="2313"/>
              </a:lnSpc>
            </a:pPr>
          </a:p>
          <a:p>
            <a:pPr algn="l" marL="789294" indent="-197324" lvl="3">
              <a:lnSpc>
                <a:spcPts val="2313"/>
              </a:lnSpc>
            </a:pPr>
          </a:p>
          <a:p>
            <a:pPr algn="l" marL="789294" indent="-197324" lvl="3">
              <a:lnSpc>
                <a:spcPts val="2313"/>
              </a:lnSpc>
            </a:pPr>
          </a:p>
          <a:p>
            <a:pPr algn="l" marL="789294" indent="-197324" lvl="3">
              <a:lnSpc>
                <a:spcPts val="2035"/>
              </a:lnSpc>
            </a:pPr>
          </a:p>
          <a:p>
            <a:pPr algn="l" marL="789294" indent="-197324" lvl="3">
              <a:lnSpc>
                <a:spcPts val="2035"/>
              </a:lnSpc>
            </a:pPr>
          </a:p>
          <a:p>
            <a:pPr algn="l" marL="789294" indent="-197324" lvl="3">
              <a:lnSpc>
                <a:spcPts val="2035"/>
              </a:lnSpc>
            </a:pPr>
          </a:p>
          <a:p>
            <a:pPr algn="l" marL="789294" indent="-197324" lvl="3">
              <a:lnSpc>
                <a:spcPts val="2035"/>
              </a:lnSpc>
            </a:pPr>
          </a:p>
          <a:p>
            <a:pPr algn="l" marL="789294" indent="-197324" lvl="3">
              <a:lnSpc>
                <a:spcPts val="2035"/>
              </a:lnSpc>
            </a:pPr>
          </a:p>
          <a:p>
            <a:pPr algn="l" marL="789294" indent="-197324" lvl="3">
              <a:lnSpc>
                <a:spcPts val="2035"/>
              </a:lnSpc>
            </a:pPr>
          </a:p>
          <a:p>
            <a:pPr algn="l" marL="789294" indent="-197324" lvl="3">
              <a:lnSpc>
                <a:spcPts val="2035"/>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9801" y="685800"/>
            <a:ext cx="5554980" cy="142494"/>
          </a:xfrm>
          <a:custGeom>
            <a:avLst/>
            <a:gdLst/>
            <a:ahLst/>
            <a:cxnLst/>
            <a:rect r="r" b="b" t="t" l="l"/>
            <a:pathLst>
              <a:path h="142494" w="5554980">
                <a:moveTo>
                  <a:pt x="0" y="0"/>
                </a:moveTo>
                <a:lnTo>
                  <a:pt x="5554980" y="0"/>
                </a:lnTo>
                <a:lnTo>
                  <a:pt x="5554980" y="142494"/>
                </a:lnTo>
                <a:lnTo>
                  <a:pt x="0" y="1424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63220" y="680464"/>
            <a:ext cx="5554980" cy="147828"/>
          </a:xfrm>
          <a:custGeom>
            <a:avLst/>
            <a:gdLst/>
            <a:ahLst/>
            <a:cxnLst/>
            <a:rect r="r" b="b" t="t" l="l"/>
            <a:pathLst>
              <a:path h="147828" w="5554980">
                <a:moveTo>
                  <a:pt x="0" y="0"/>
                </a:moveTo>
                <a:lnTo>
                  <a:pt x="5554980" y="0"/>
                </a:lnTo>
                <a:lnTo>
                  <a:pt x="5554980" y="147828"/>
                </a:lnTo>
                <a:lnTo>
                  <a:pt x="0" y="147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362745" y="685800"/>
            <a:ext cx="5554980" cy="137160"/>
          </a:xfrm>
          <a:custGeom>
            <a:avLst/>
            <a:gdLst/>
            <a:ahLst/>
            <a:cxnLst/>
            <a:rect r="r" b="b" t="t" l="l"/>
            <a:pathLst>
              <a:path h="137160" w="5554980">
                <a:moveTo>
                  <a:pt x="0" y="0"/>
                </a:moveTo>
                <a:lnTo>
                  <a:pt x="5554980" y="0"/>
                </a:lnTo>
                <a:lnTo>
                  <a:pt x="5554980" y="137160"/>
                </a:lnTo>
                <a:lnTo>
                  <a:pt x="0" y="1371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5727505" y="9656865"/>
            <a:ext cx="1688707" cy="547689"/>
            <a:chOff x="0" y="0"/>
            <a:chExt cx="2251609" cy="730252"/>
          </a:xfrm>
        </p:grpSpPr>
        <p:sp>
          <p:nvSpPr>
            <p:cNvPr name="Freeform 6" id="6"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8"/>
              <a:stretch>
                <a:fillRect l="0" t="-280" r="-1" b="-281"/>
              </a:stretch>
            </a:blipFill>
          </p:spPr>
        </p:sp>
      </p:grpSp>
      <p:grpSp>
        <p:nvGrpSpPr>
          <p:cNvPr name="Group 7" id="7"/>
          <p:cNvGrpSpPr/>
          <p:nvPr/>
        </p:nvGrpSpPr>
        <p:grpSpPr>
          <a:xfrm rot="0">
            <a:off x="697174" y="2133660"/>
            <a:ext cx="4848124" cy="7010400"/>
            <a:chOff x="0" y="0"/>
            <a:chExt cx="6464165" cy="9347200"/>
          </a:xfrm>
        </p:grpSpPr>
        <p:sp>
          <p:nvSpPr>
            <p:cNvPr name="Freeform 8" id="8"/>
            <p:cNvSpPr/>
            <p:nvPr/>
          </p:nvSpPr>
          <p:spPr>
            <a:xfrm flipH="false" flipV="false" rot="0">
              <a:off x="0" y="0"/>
              <a:ext cx="6464173" cy="9347200"/>
            </a:xfrm>
            <a:custGeom>
              <a:avLst/>
              <a:gdLst/>
              <a:ahLst/>
              <a:cxnLst/>
              <a:rect r="r" b="b" t="t" l="l"/>
              <a:pathLst>
                <a:path h="9347200" w="6464173">
                  <a:moveTo>
                    <a:pt x="0" y="0"/>
                  </a:moveTo>
                  <a:lnTo>
                    <a:pt x="6464173" y="0"/>
                  </a:lnTo>
                  <a:lnTo>
                    <a:pt x="6464173" y="9347200"/>
                  </a:lnTo>
                  <a:lnTo>
                    <a:pt x="0" y="9347200"/>
                  </a:lnTo>
                  <a:lnTo>
                    <a:pt x="0" y="0"/>
                  </a:lnTo>
                  <a:close/>
                </a:path>
              </a:pathLst>
            </a:custGeom>
            <a:blipFill>
              <a:blip r:embed="rId9"/>
              <a:stretch>
                <a:fillRect l="-78533" t="0" r="-78533" b="0"/>
              </a:stretch>
            </a:blipFill>
          </p:spPr>
        </p:sp>
      </p:grpSp>
      <p:grpSp>
        <p:nvGrpSpPr>
          <p:cNvPr name="Group 9" id="9"/>
          <p:cNvGrpSpPr/>
          <p:nvPr/>
        </p:nvGrpSpPr>
        <p:grpSpPr>
          <a:xfrm rot="0">
            <a:off x="11872820" y="2133660"/>
            <a:ext cx="5189620" cy="6858000"/>
            <a:chOff x="0" y="0"/>
            <a:chExt cx="6919493" cy="9144000"/>
          </a:xfrm>
        </p:grpSpPr>
        <p:sp>
          <p:nvSpPr>
            <p:cNvPr name="Freeform 10" id="10"/>
            <p:cNvSpPr/>
            <p:nvPr/>
          </p:nvSpPr>
          <p:spPr>
            <a:xfrm flipH="false" flipV="false" rot="0">
              <a:off x="0" y="0"/>
              <a:ext cx="6919468" cy="9144000"/>
            </a:xfrm>
            <a:custGeom>
              <a:avLst/>
              <a:gdLst/>
              <a:ahLst/>
              <a:cxnLst/>
              <a:rect r="r" b="b" t="t" l="l"/>
              <a:pathLst>
                <a:path h="9144000" w="6919468">
                  <a:moveTo>
                    <a:pt x="0" y="0"/>
                  </a:moveTo>
                  <a:lnTo>
                    <a:pt x="6919468" y="0"/>
                  </a:lnTo>
                  <a:lnTo>
                    <a:pt x="6919468" y="9144000"/>
                  </a:lnTo>
                  <a:lnTo>
                    <a:pt x="0" y="9144000"/>
                  </a:lnTo>
                  <a:lnTo>
                    <a:pt x="0" y="0"/>
                  </a:lnTo>
                  <a:close/>
                </a:path>
              </a:pathLst>
            </a:custGeom>
            <a:blipFill>
              <a:blip r:embed="rId10"/>
              <a:stretch>
                <a:fillRect l="-67465" t="0" r="-67465" b="0"/>
              </a:stretch>
            </a:blipFill>
          </p:spPr>
        </p:sp>
      </p:grpSp>
      <p:grpSp>
        <p:nvGrpSpPr>
          <p:cNvPr name="Group 11" id="11"/>
          <p:cNvGrpSpPr/>
          <p:nvPr/>
        </p:nvGrpSpPr>
        <p:grpSpPr>
          <a:xfrm rot="0">
            <a:off x="6210796" y="2133660"/>
            <a:ext cx="4996526" cy="6858000"/>
            <a:chOff x="0" y="0"/>
            <a:chExt cx="6662035" cy="9144000"/>
          </a:xfrm>
        </p:grpSpPr>
        <p:sp>
          <p:nvSpPr>
            <p:cNvPr name="Freeform 12" id="12"/>
            <p:cNvSpPr/>
            <p:nvPr/>
          </p:nvSpPr>
          <p:spPr>
            <a:xfrm flipH="false" flipV="false" rot="0">
              <a:off x="0" y="0"/>
              <a:ext cx="6662039" cy="9144000"/>
            </a:xfrm>
            <a:custGeom>
              <a:avLst/>
              <a:gdLst/>
              <a:ahLst/>
              <a:cxnLst/>
              <a:rect r="r" b="b" t="t" l="l"/>
              <a:pathLst>
                <a:path h="9144000" w="6662039">
                  <a:moveTo>
                    <a:pt x="0" y="0"/>
                  </a:moveTo>
                  <a:lnTo>
                    <a:pt x="6662039" y="0"/>
                  </a:lnTo>
                  <a:lnTo>
                    <a:pt x="6662039" y="9144000"/>
                  </a:lnTo>
                  <a:lnTo>
                    <a:pt x="0" y="9144000"/>
                  </a:lnTo>
                  <a:lnTo>
                    <a:pt x="0" y="0"/>
                  </a:lnTo>
                  <a:close/>
                </a:path>
              </a:pathLst>
            </a:custGeom>
            <a:blipFill>
              <a:blip r:embed="rId11"/>
              <a:stretch>
                <a:fillRect l="-72004" t="0" r="-72004" b="0"/>
              </a:stretch>
            </a:blipFill>
          </p:spPr>
        </p:sp>
      </p:grpSp>
      <p:grpSp>
        <p:nvGrpSpPr>
          <p:cNvPr name="Group 13" id="13"/>
          <p:cNvGrpSpPr/>
          <p:nvPr/>
        </p:nvGrpSpPr>
        <p:grpSpPr>
          <a:xfrm rot="0">
            <a:off x="887340" y="1381448"/>
            <a:ext cx="3038856" cy="553974"/>
            <a:chOff x="0" y="0"/>
            <a:chExt cx="4051808" cy="738632"/>
          </a:xfrm>
        </p:grpSpPr>
        <p:sp>
          <p:nvSpPr>
            <p:cNvPr name="Freeform 14" id="14"/>
            <p:cNvSpPr/>
            <p:nvPr/>
          </p:nvSpPr>
          <p:spPr>
            <a:xfrm flipH="false" flipV="false" rot="0">
              <a:off x="0" y="0"/>
              <a:ext cx="4051808" cy="738632"/>
            </a:xfrm>
            <a:custGeom>
              <a:avLst/>
              <a:gdLst/>
              <a:ahLst/>
              <a:cxnLst/>
              <a:rect r="r" b="b" t="t" l="l"/>
              <a:pathLst>
                <a:path h="738632" w="4051808">
                  <a:moveTo>
                    <a:pt x="0" y="0"/>
                  </a:moveTo>
                  <a:lnTo>
                    <a:pt x="4051808" y="0"/>
                  </a:lnTo>
                  <a:lnTo>
                    <a:pt x="4051808" y="738632"/>
                  </a:lnTo>
                  <a:lnTo>
                    <a:pt x="0" y="738632"/>
                  </a:lnTo>
                  <a:close/>
                </a:path>
              </a:pathLst>
            </a:custGeom>
            <a:solidFill>
              <a:srgbClr val="FFFFFF"/>
            </a:solidFill>
          </p:spPr>
        </p:sp>
      </p:grpSp>
      <p:grpSp>
        <p:nvGrpSpPr>
          <p:cNvPr name="Group 15" id="15"/>
          <p:cNvGrpSpPr/>
          <p:nvPr/>
        </p:nvGrpSpPr>
        <p:grpSpPr>
          <a:xfrm rot="0">
            <a:off x="886197" y="1380305"/>
            <a:ext cx="3041142" cy="556260"/>
            <a:chOff x="0" y="0"/>
            <a:chExt cx="4054856" cy="741680"/>
          </a:xfrm>
        </p:grpSpPr>
        <p:sp>
          <p:nvSpPr>
            <p:cNvPr name="Freeform 16" id="16"/>
            <p:cNvSpPr/>
            <p:nvPr/>
          </p:nvSpPr>
          <p:spPr>
            <a:xfrm flipH="false" flipV="false" rot="0">
              <a:off x="0" y="0"/>
              <a:ext cx="4054856" cy="741680"/>
            </a:xfrm>
            <a:custGeom>
              <a:avLst/>
              <a:gdLst/>
              <a:ahLst/>
              <a:cxnLst/>
              <a:rect r="r" b="b" t="t" l="l"/>
              <a:pathLst>
                <a:path h="741680" w="4054856">
                  <a:moveTo>
                    <a:pt x="1524" y="0"/>
                  </a:moveTo>
                  <a:lnTo>
                    <a:pt x="4053332" y="0"/>
                  </a:lnTo>
                  <a:cubicBezTo>
                    <a:pt x="4054221" y="0"/>
                    <a:pt x="4054856" y="762"/>
                    <a:pt x="4054856" y="1524"/>
                  </a:cubicBezTo>
                  <a:lnTo>
                    <a:pt x="4054856" y="740156"/>
                  </a:lnTo>
                  <a:cubicBezTo>
                    <a:pt x="4054856" y="741045"/>
                    <a:pt x="4054094" y="741680"/>
                    <a:pt x="4053332" y="741680"/>
                  </a:cubicBezTo>
                  <a:lnTo>
                    <a:pt x="1524" y="741680"/>
                  </a:lnTo>
                  <a:cubicBezTo>
                    <a:pt x="635" y="741680"/>
                    <a:pt x="0" y="740918"/>
                    <a:pt x="0" y="740156"/>
                  </a:cubicBezTo>
                  <a:lnTo>
                    <a:pt x="0" y="1524"/>
                  </a:lnTo>
                  <a:cubicBezTo>
                    <a:pt x="0" y="635"/>
                    <a:pt x="762" y="0"/>
                    <a:pt x="1524" y="0"/>
                  </a:cubicBezTo>
                  <a:moveTo>
                    <a:pt x="1524" y="3048"/>
                  </a:moveTo>
                  <a:lnTo>
                    <a:pt x="1524" y="1524"/>
                  </a:lnTo>
                  <a:lnTo>
                    <a:pt x="3048" y="1524"/>
                  </a:lnTo>
                  <a:lnTo>
                    <a:pt x="3048" y="740156"/>
                  </a:lnTo>
                  <a:lnTo>
                    <a:pt x="1524" y="740156"/>
                  </a:lnTo>
                  <a:lnTo>
                    <a:pt x="1524" y="738632"/>
                  </a:lnTo>
                  <a:lnTo>
                    <a:pt x="4053332" y="738632"/>
                  </a:lnTo>
                  <a:lnTo>
                    <a:pt x="4053332" y="740156"/>
                  </a:lnTo>
                  <a:lnTo>
                    <a:pt x="4051808" y="740156"/>
                  </a:lnTo>
                  <a:lnTo>
                    <a:pt x="4051808" y="1524"/>
                  </a:lnTo>
                  <a:lnTo>
                    <a:pt x="4053332" y="1524"/>
                  </a:lnTo>
                  <a:lnTo>
                    <a:pt x="4053332" y="3048"/>
                  </a:lnTo>
                  <a:lnTo>
                    <a:pt x="1524" y="3048"/>
                  </a:lnTo>
                  <a:close/>
                </a:path>
              </a:pathLst>
            </a:custGeom>
            <a:solidFill>
              <a:srgbClr val="1CADE4"/>
            </a:solidFill>
          </p:spPr>
        </p:sp>
      </p:grpSp>
      <p:sp>
        <p:nvSpPr>
          <p:cNvPr name="TextBox 17" id="17"/>
          <p:cNvSpPr txBox="true"/>
          <p:nvPr/>
        </p:nvSpPr>
        <p:spPr>
          <a:xfrm rot="0">
            <a:off x="938140" y="1432248"/>
            <a:ext cx="2937256" cy="452398"/>
          </a:xfrm>
          <a:prstGeom prst="rect">
            <a:avLst/>
          </a:prstGeom>
        </p:spPr>
        <p:txBody>
          <a:bodyPr anchor="t" rtlCol="false" tIns="0" lIns="0" bIns="0" rIns="0">
            <a:spAutoFit/>
          </a:bodyPr>
          <a:lstStyle/>
          <a:p>
            <a:pPr algn="l">
              <a:lnSpc>
                <a:spcPts val="3240"/>
              </a:lnSpc>
            </a:pPr>
            <a:r>
              <a:rPr lang="en-US" sz="2700" spc="-21">
                <a:solidFill>
                  <a:srgbClr val="000000"/>
                </a:solidFill>
                <a:latin typeface="Zen Maru Gothic Bold"/>
              </a:rPr>
              <a:t>Source code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DAGBPd26WZE</dc:identifier>
  <dcterms:modified xsi:type="dcterms:W3CDTF">2011-08-01T06:04:30Z</dcterms:modified>
  <cp:revision>1</cp:revision>
  <dc:title>DOC-20240402-WA0010.</dc:title>
</cp:coreProperties>
</file>

<file path=docProps/thumbnail.jpeg>
</file>